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sldIdLst>
    <p:sldId id="256" r:id="rId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8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4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51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49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58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12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2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64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7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6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hyperlink" Target="mailto:t-sien@ihe.tohoku.ac.j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5643" y="503062"/>
            <a:ext cx="6204856" cy="1793824"/>
          </a:xfrm>
          <a:solidFill>
            <a:schemeClr val="accent1">
              <a:lumMod val="10000"/>
              <a:lumOff val="90000"/>
            </a:schemeClr>
          </a:solidFill>
          <a:ln w="57150">
            <a:solidFill>
              <a:srgbClr val="00B0F0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000" dirty="0" smtClean="0"/>
              <a:t>障害のある学生さんをサポートする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3200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学生サポーター</a:t>
            </a:r>
            <a:r>
              <a:rPr lang="en-US" altLang="ja-JP" sz="3200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/>
            </a:r>
            <a:br>
              <a:rPr lang="en-US" altLang="ja-JP" sz="3200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ja-JP" altLang="en-US" sz="3200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養成講座（導入編）を開催します！</a:t>
            </a:r>
            <a:endParaRPr kumimoji="1" lang="ja-JP" altLang="en-US" sz="320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9110" y="3961108"/>
            <a:ext cx="6379029" cy="2013858"/>
          </a:xfrm>
          <a:noFill/>
        </p:spPr>
        <p:txBody>
          <a:bodyPr>
            <a:noAutofit/>
          </a:bodyPr>
          <a:lstStyle/>
          <a:p>
            <a:pPr algn="l"/>
            <a:r>
              <a:rPr lang="ja-JP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　　　　</a:t>
            </a:r>
            <a:r>
              <a:rPr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🌟</a:t>
            </a:r>
            <a:r>
              <a:rPr lang="ja-JP" altLang="en-US" sz="2400" dirty="0" smtClean="0">
                <a:solidFill>
                  <a:schemeClr val="accent2"/>
                </a:solidFill>
                <a:latin typeface="+mj-ea"/>
                <a:ea typeface="+mj-ea"/>
              </a:rPr>
              <a:t>日時：</a:t>
            </a:r>
            <a:r>
              <a:rPr lang="ja-JP" altLang="en-US" sz="2400" dirty="0" smtClean="0">
                <a:solidFill>
                  <a:schemeClr val="accent3"/>
                </a:solidFill>
                <a:latin typeface="+mj-ea"/>
                <a:ea typeface="+mj-ea"/>
              </a:rPr>
              <a:t> </a:t>
            </a:r>
            <a:r>
              <a:rPr lang="en-US" altLang="ja-JP" sz="3200" dirty="0" smtClean="0">
                <a:solidFill>
                  <a:schemeClr val="accent3"/>
                </a:solidFill>
                <a:latin typeface="+mj-ea"/>
                <a:ea typeface="+mj-ea"/>
              </a:rPr>
              <a:t>5/27</a:t>
            </a:r>
            <a:r>
              <a:rPr lang="ja-JP" altLang="en-US" sz="3200" dirty="0" smtClean="0">
                <a:solidFill>
                  <a:schemeClr val="accent3"/>
                </a:solidFill>
                <a:latin typeface="+mj-ea"/>
                <a:ea typeface="+mj-ea"/>
              </a:rPr>
              <a:t>（金）</a:t>
            </a:r>
            <a:r>
              <a:rPr lang="ja-JP" altLang="en-US" sz="3200" dirty="0">
                <a:solidFill>
                  <a:schemeClr val="accent3"/>
                </a:solidFill>
                <a:latin typeface="+mj-ea"/>
                <a:ea typeface="+mj-ea"/>
              </a:rPr>
              <a:t>３</a:t>
            </a:r>
            <a:r>
              <a:rPr lang="ja-JP" altLang="en-US" sz="3200" dirty="0" smtClean="0">
                <a:solidFill>
                  <a:schemeClr val="accent3"/>
                </a:solidFill>
                <a:latin typeface="+mj-ea"/>
                <a:ea typeface="+mj-ea"/>
              </a:rPr>
              <a:t>コマ</a:t>
            </a:r>
            <a:endParaRPr lang="en-US" altLang="ja-JP" sz="2000" dirty="0">
              <a:solidFill>
                <a:schemeClr val="accent3"/>
              </a:solidFill>
              <a:latin typeface="+mj-ea"/>
              <a:ea typeface="+mj-ea"/>
            </a:endParaRPr>
          </a:p>
          <a:p>
            <a:pPr algn="l"/>
            <a:r>
              <a:rPr lang="ja-JP" altLang="en-US" sz="3200" dirty="0" smtClean="0">
                <a:solidFill>
                  <a:schemeClr val="accent3"/>
                </a:solidFill>
                <a:latin typeface="+mj-ea"/>
                <a:ea typeface="+mj-ea"/>
              </a:rPr>
              <a:t>　　　  　 　　</a:t>
            </a:r>
            <a:r>
              <a:rPr lang="en-US" altLang="ja-JP" sz="3200" dirty="0" smtClean="0">
                <a:solidFill>
                  <a:schemeClr val="accent3"/>
                </a:solidFill>
                <a:latin typeface="+mj-ea"/>
                <a:ea typeface="+mj-ea"/>
              </a:rPr>
              <a:t>5/31</a:t>
            </a:r>
            <a:r>
              <a:rPr lang="ja-JP" altLang="en-US" sz="3200" dirty="0" smtClean="0">
                <a:solidFill>
                  <a:schemeClr val="accent3"/>
                </a:solidFill>
                <a:latin typeface="+mj-ea"/>
                <a:ea typeface="+mj-ea"/>
              </a:rPr>
              <a:t>（火）</a:t>
            </a:r>
            <a:r>
              <a:rPr lang="ja-JP" altLang="en-US" sz="3200" dirty="0">
                <a:solidFill>
                  <a:schemeClr val="accent3"/>
                </a:solidFill>
                <a:latin typeface="+mj-ea"/>
                <a:ea typeface="+mj-ea"/>
              </a:rPr>
              <a:t>１</a:t>
            </a:r>
            <a:r>
              <a:rPr lang="ja-JP" altLang="en-US" sz="3200" dirty="0" smtClean="0">
                <a:solidFill>
                  <a:schemeClr val="accent3"/>
                </a:solidFill>
                <a:latin typeface="+mj-ea"/>
                <a:ea typeface="+mj-ea"/>
              </a:rPr>
              <a:t>コマ</a:t>
            </a:r>
            <a:endParaRPr lang="en-US" altLang="ja-JP" sz="3200" dirty="0" smtClean="0">
              <a:solidFill>
                <a:schemeClr val="accent3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000" dirty="0" smtClean="0">
                <a:solidFill>
                  <a:schemeClr val="accent3"/>
                </a:solidFill>
                <a:latin typeface="+mj-ea"/>
                <a:ea typeface="+mj-ea"/>
              </a:rPr>
              <a:t>　　　　                                </a:t>
            </a:r>
            <a:r>
              <a:rPr lang="en-US" altLang="ja-JP" sz="1600" dirty="0" smtClean="0">
                <a:solidFill>
                  <a:schemeClr val="accent3"/>
                </a:solidFill>
                <a:latin typeface="+mj-ea"/>
                <a:ea typeface="+mj-ea"/>
              </a:rPr>
              <a:t>※</a:t>
            </a:r>
            <a:r>
              <a:rPr lang="ja-JP" altLang="en-US" sz="1600" dirty="0" smtClean="0">
                <a:solidFill>
                  <a:schemeClr val="accent3"/>
                </a:solidFill>
                <a:latin typeface="+mj-ea"/>
                <a:ea typeface="+mj-ea"/>
              </a:rPr>
              <a:t>どちらかにご参加ください。</a:t>
            </a:r>
            <a:endParaRPr lang="en-US" altLang="ja-JP" sz="1600" dirty="0" smtClean="0">
              <a:solidFill>
                <a:schemeClr val="accent3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400" dirty="0" smtClean="0">
                <a:solidFill>
                  <a:schemeClr val="accent3"/>
                </a:solidFill>
                <a:latin typeface="+mj-ea"/>
                <a:ea typeface="+mj-ea"/>
              </a:rPr>
              <a:t>         </a:t>
            </a:r>
            <a:r>
              <a:rPr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🌟</a:t>
            </a:r>
            <a:r>
              <a:rPr lang="ja-JP" altLang="en-US" sz="2400" dirty="0" smtClean="0">
                <a:solidFill>
                  <a:schemeClr val="accent2"/>
                </a:solidFill>
                <a:latin typeface="+mj-ea"/>
                <a:ea typeface="+mj-ea"/>
              </a:rPr>
              <a:t>場所：</a:t>
            </a:r>
            <a:r>
              <a:rPr lang="ja-JP" altLang="en-US" sz="2400" dirty="0" smtClean="0">
                <a:solidFill>
                  <a:schemeClr val="accent3"/>
                </a:solidFill>
                <a:latin typeface="+mj-ea"/>
                <a:ea typeface="+mj-ea"/>
              </a:rPr>
              <a:t>特別支援室</a:t>
            </a:r>
            <a:r>
              <a:rPr lang="ja-JP" altLang="en-US" sz="1800" dirty="0">
                <a:solidFill>
                  <a:schemeClr val="accent3"/>
                </a:solidFill>
                <a:latin typeface="+mj-ea"/>
                <a:ea typeface="+mj-ea"/>
              </a:rPr>
              <a:t>（川内北キャンパス内）</a:t>
            </a:r>
            <a:endParaRPr lang="en-US" altLang="ja-JP" sz="2800" dirty="0">
              <a:solidFill>
                <a:schemeClr val="accent3"/>
              </a:solidFill>
              <a:latin typeface="+mj-ea"/>
              <a:ea typeface="+mj-ea"/>
            </a:endParaRPr>
          </a:p>
          <a:p>
            <a:pPr algn="l"/>
            <a:endParaRPr lang="en-US" altLang="ja-JP" sz="3600" dirty="0" smtClean="0">
              <a:solidFill>
                <a:schemeClr val="tx2"/>
              </a:solidFill>
              <a:latin typeface="+mn-ea"/>
            </a:endParaRPr>
          </a:p>
          <a:p>
            <a:pPr algn="l"/>
            <a:endParaRPr lang="en-US" altLang="ja-JP" sz="3600" dirty="0">
              <a:solidFill>
                <a:schemeClr val="tx2"/>
              </a:solidFill>
              <a:latin typeface="+mn-ea"/>
            </a:endParaRPr>
          </a:p>
          <a:p>
            <a:pPr algn="l"/>
            <a:endParaRPr lang="en-US" altLang="ja-JP" sz="3600" dirty="0">
              <a:solidFill>
                <a:schemeClr val="tx2"/>
              </a:solidFill>
              <a:latin typeface="+mn-ea"/>
            </a:endParaRPr>
          </a:p>
          <a:p>
            <a:pPr algn="l"/>
            <a:endParaRPr lang="en-US" altLang="ja-JP" sz="2400" dirty="0" smtClean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40366" y="2511672"/>
            <a:ext cx="58238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自分の空きコマを使って、</a:t>
            </a:r>
            <a:r>
              <a:rPr lang="ja-JP" altLang="en-US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バリアフリーマップ作成、</a:t>
            </a:r>
            <a:r>
              <a:rPr lang="ja-JP" altLang="ja-JP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移動介助やノートテイク等にご協力いただける方を</a:t>
            </a:r>
            <a:r>
              <a:rPr lang="ja-JP" altLang="en-US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募集して</a:t>
            </a:r>
            <a:r>
              <a:rPr lang="ja-JP" altLang="ja-JP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います。関心のある方は</a:t>
            </a:r>
            <a:r>
              <a:rPr lang="ja-JP" altLang="ja-JP" b="1" dirty="0" smtClean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、</a:t>
            </a:r>
            <a:r>
              <a:rPr lang="ja-JP" altLang="en-US" b="1" dirty="0" smtClean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まずは養成</a:t>
            </a:r>
            <a:r>
              <a:rPr lang="ja-JP" altLang="en-US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講座（導入編）を受講して</a:t>
            </a:r>
            <a:r>
              <a:rPr lang="ja-JP" altLang="ja-JP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ください。参加</a:t>
            </a:r>
            <a:r>
              <a:rPr lang="ja-JP" altLang="en-US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を</a:t>
            </a:r>
            <a:r>
              <a:rPr lang="ja-JP" altLang="ja-JP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希望</a:t>
            </a:r>
            <a:r>
              <a:rPr lang="ja-JP" altLang="en-US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される場合は</a:t>
            </a:r>
            <a:r>
              <a:rPr lang="ja-JP" altLang="ja-JP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、</a:t>
            </a:r>
            <a:r>
              <a:rPr lang="ja-JP" altLang="en-US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前日までに</a:t>
            </a:r>
            <a:r>
              <a:rPr lang="ja-JP" altLang="ja-JP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特別支援室までご連絡</a:t>
            </a:r>
            <a:r>
              <a:rPr lang="ja-JP" altLang="en-US" b="1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お願いします</a:t>
            </a:r>
            <a:r>
              <a:rPr lang="ja-JP" altLang="en-US" b="1" dirty="0" smtClean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。</a:t>
            </a:r>
            <a:endParaRPr lang="en-US" altLang="ja-JP" b="1" dirty="0">
              <a:solidFill>
                <a:schemeClr val="tx2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2" t="19747" r="6591" b="11843"/>
          <a:stretch/>
        </p:blipFill>
        <p:spPr>
          <a:xfrm>
            <a:off x="2056072" y="5777584"/>
            <a:ext cx="2320804" cy="1699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20656" r="43579" b="18207"/>
          <a:stretch/>
        </p:blipFill>
        <p:spPr>
          <a:xfrm>
            <a:off x="279110" y="5777584"/>
            <a:ext cx="1762010" cy="205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1632857" y="7439849"/>
            <a:ext cx="5025282" cy="1384995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問合せ先</a:t>
            </a:r>
            <a:endParaRPr kumimoji="1" lang="en-US" altLang="ja-JP" dirty="0">
              <a:solidFill>
                <a:schemeClr val="accent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400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学生相談・特別支援センター　特別支援室</a:t>
            </a:r>
            <a:endParaRPr kumimoji="1" lang="en-US" altLang="ja-JP" sz="1400" dirty="0" smtClean="0">
              <a:solidFill>
                <a:schemeClr val="accent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600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</a:t>
            </a:r>
            <a:r>
              <a:rPr kumimoji="1" lang="ja-JP" altLang="en-US" b="1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</a:t>
            </a:r>
            <a:r>
              <a:rPr kumimoji="1" lang="ja-JP" altLang="en-US" sz="1400" b="1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電話</a:t>
            </a:r>
            <a:r>
              <a:rPr kumimoji="1" lang="ja-JP" altLang="en-US" b="1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：</a:t>
            </a:r>
            <a:r>
              <a:rPr kumimoji="1" lang="en-US" altLang="ja-JP" b="1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022-795-7696</a:t>
            </a:r>
          </a:p>
          <a:p>
            <a:r>
              <a:rPr kumimoji="1" lang="ja-JP" altLang="en-US" b="1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         </a:t>
            </a:r>
            <a:r>
              <a:rPr kumimoji="1" lang="en-US" altLang="ja-JP" sz="1600" b="1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Mail</a:t>
            </a:r>
            <a:r>
              <a:rPr kumimoji="1" lang="ja-JP" altLang="en-US" b="1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：</a:t>
            </a:r>
            <a:r>
              <a:rPr kumimoji="1" lang="en-US" altLang="ja-JP" b="1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hlinkClick r:id="rId4"/>
              </a:rPr>
              <a:t>t-sien@ihe.tohoku.ac.jp</a:t>
            </a:r>
            <a:endParaRPr kumimoji="1" lang="en-US" altLang="ja-JP" b="1" dirty="0" smtClean="0">
              <a:solidFill>
                <a:schemeClr val="accent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　　</a:t>
            </a:r>
            <a:r>
              <a:rPr kumimoji="1" lang="en-US" altLang="ja-JP" sz="1400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http</a:t>
            </a:r>
            <a:r>
              <a:rPr kumimoji="1" lang="en-US" altLang="ja-JP" sz="1400" dirty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://www.ccds.ihe.tohoku.ac.jp</a:t>
            </a:r>
            <a:r>
              <a:rPr kumimoji="1" lang="en-US" altLang="ja-JP" sz="1400" dirty="0" smtClean="0">
                <a:solidFill>
                  <a:schemeClr val="accent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/</a:t>
            </a:r>
            <a:endParaRPr kumimoji="1" lang="en-US" altLang="ja-JP" sz="1400" dirty="0">
              <a:solidFill>
                <a:schemeClr val="accent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1" t="14520" r="27045" b="37753"/>
          <a:stretch/>
        </p:blipFill>
        <p:spPr>
          <a:xfrm>
            <a:off x="4403149" y="5777584"/>
            <a:ext cx="2167350" cy="155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531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</TotalTime>
  <Words>68</Words>
  <Application>Microsoft Office PowerPoint</Application>
  <PresentationFormat>画面に合わせる (4:3)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HGPｺﾞｼｯｸE</vt:lpstr>
      <vt:lpstr>HGPｺﾞｼｯｸM</vt:lpstr>
      <vt:lpstr>ＭＳ Ｐゴシック</vt:lpstr>
      <vt:lpstr>Arial</vt:lpstr>
      <vt:lpstr>Calibri</vt:lpstr>
      <vt:lpstr>Calibri Light</vt:lpstr>
      <vt:lpstr>office theme</vt:lpstr>
      <vt:lpstr>障害のある学生さんをサポートする 学生サポーター 養成講座（導入編）を開催します！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障害のある学生さんをサポートする 学生サポーター養成講座を開催します </dc:title>
  <dc:creator>sasaki</dc:creator>
  <cp:lastModifiedBy>minegishi</cp:lastModifiedBy>
  <cp:revision>28</cp:revision>
  <dcterms:created xsi:type="dcterms:W3CDTF">2016-01-05T05:48:44Z</dcterms:created>
  <dcterms:modified xsi:type="dcterms:W3CDTF">2016-05-19T01:24:20Z</dcterms:modified>
</cp:coreProperties>
</file>